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597132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661371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05353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33099403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7419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12229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07764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1004950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18855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081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87557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8948407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234059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967841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64379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94822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228608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849267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  <p:sldLayoutId id="214748400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14366" y="281852"/>
            <a:ext cx="7772400" cy="106476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МІНІСТЕРСТВО ОСВІТИ І НАУКИ УКРАЇНИ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ХЕРСОНСЬКИЙ ДЕРЖАВНИЙ УНІВЕРСИТЕТ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ФАКУЛЬТЕТ ЕКОНОМІКИ І МЕНЕДЖМЕНТУ</a:t>
            </a:r>
            <a: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uk-UA" sz="2200" b="1" dirty="0" smtClean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КАФЕДРА ЕКОНОМІКИ, МЕНЕДЖМЕНТУ І АДМІНІСТРУВАННЯ</a:t>
            </a:r>
            <a:endParaRPr lang="ru-RU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371800" y="2636912"/>
            <a:ext cx="4464496" cy="571504"/>
          </a:xfrm>
        </p:spPr>
        <p:txBody>
          <a:bodyPr>
            <a:noAutofit/>
          </a:bodyPr>
          <a:lstStyle/>
          <a:p>
            <a:pPr algn="ctr"/>
            <a:r>
              <a:rPr lang="uk-UA" sz="3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«основи лідерства»</a:t>
            </a:r>
            <a:endParaRPr lang="ru-RU" sz="3000" b="1" dirty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500166" y="2214554"/>
            <a:ext cx="6400800" cy="1638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403648" y="4690691"/>
            <a:ext cx="6400800" cy="200582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Галузь знань </a:t>
            </a:r>
            <a:r>
              <a:rPr kumimoji="0" lang="uk-UA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07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 Управління та адміністрування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uk-UA" sz="2200" b="1" baseline="0" dirty="0" smtClean="0">
                <a:latin typeface="Calibri" panose="020F0502020204030204" pitchFamily="34" charset="0"/>
                <a:cs typeface="Calibri" panose="020F0502020204030204" pitchFamily="34" charset="0"/>
              </a:rPr>
              <a:t>Спеціальність 073 Менеджмент</a:t>
            </a: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Ступінь вищої освіти </a:t>
            </a:r>
            <a:r>
              <a:rPr kumimoji="0" lang="uk-UA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бакалавр</a:t>
            </a:r>
            <a:endParaRPr kumimoji="0" lang="en-US" sz="2200" b="1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en-US" sz="2200" b="1" u="sng" baseline="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uk-UA" sz="2200" b="1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cs typeface="Calibri" panose="020F0502020204030204" pitchFamily="34" charset="0"/>
              </a:rPr>
              <a:t>Херсон-2020</a:t>
            </a:r>
            <a:endParaRPr kumimoji="0" lang="ru-RU" sz="2200" b="1" i="0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5816" y="106838"/>
            <a:ext cx="3780928" cy="485246"/>
          </a:xfrm>
        </p:spPr>
        <p:txBody>
          <a:bodyPr anchor="ctr">
            <a:noAutofit/>
          </a:bodyPr>
          <a:lstStyle/>
          <a:p>
            <a:r>
              <a:rPr lang="uk-UA" sz="30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ОСНОВИ ЛІДЕРСТВА</a:t>
            </a:r>
            <a:endParaRPr lang="uk-UA" sz="3000" u="sng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043608" y="2334069"/>
            <a:ext cx="7849380" cy="114551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здобуття теоретичних знань про лідерство як соціально-психологічне явище, оволодіти вміннями аналізувати поведінку лідерів, навчитися розвивати лідерські якості співробітників та власні</a:t>
            </a:r>
            <a:endParaRPr lang="uk-UA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58708" y="3575416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Завдання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58708" y="908720"/>
            <a:ext cx="410445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Предмет навчальної дисципліни:</a:t>
            </a:r>
            <a:endParaRPr kumimoji="0" lang="uk-UA" sz="20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 txBox="1">
            <a:spLocks/>
          </p:cNvSpPr>
          <p:nvPr/>
        </p:nvSpPr>
        <p:spPr>
          <a:xfrm>
            <a:off x="158708" y="2128066"/>
            <a:ext cx="374441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0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Мета навчальної дисципліни</a:t>
            </a:r>
            <a:r>
              <a:rPr lang="uk-UA" sz="2000" dirty="0">
                <a:solidFill>
                  <a:schemeClr val="accent1"/>
                </a:solidFill>
                <a:latin typeface="Calibri" panose="020F0502020204030204" pitchFamily="34" charset="0"/>
                <a:ea typeface="+mj-ea"/>
                <a:cs typeface="Calibri" panose="020F0502020204030204" pitchFamily="34" charset="0"/>
              </a:rPr>
              <a:t>:</a:t>
            </a:r>
            <a:endParaRPr lang="uk-UA" sz="2000" b="1" dirty="0" smtClean="0"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917340" y="4002632"/>
            <a:ext cx="7903132" cy="237626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dirty="0"/>
              <a:t>• 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сприяти  розумінню  студентами  сутності  та  соціальної  значущості  лідерства  в  сучасних  умовах,  місця  й ролі  курсу  в  системі  управління  та  у формуванні професійних якостей менеджера;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• допомогти  розвивати фахові  якості  відповідно  до  службового статусу в ієрархії управління;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• засвоїти методологічні засади визначення схильності до 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лідерства,</a:t>
            </a: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 а також набути навичок використання соціальних  і психологічних технологій розвитку лідерських якостей.</a:t>
            </a:r>
            <a:endParaRPr lang="ru-RU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1043608" y="1326462"/>
            <a:ext cx="7776864" cy="51536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 lvl="0" algn="just">
              <a:spcBef>
                <a:spcPct val="0"/>
              </a:spcBef>
            </a:pPr>
            <a:r>
              <a:rPr lang="uk-UA" b="1" dirty="0">
                <a:latin typeface="Calibri" panose="020F0502020204030204" pitchFamily="34" charset="0"/>
                <a:cs typeface="Calibri" panose="020F0502020204030204" pitchFamily="34" charset="0"/>
              </a:rPr>
              <a:t>т</a:t>
            </a:r>
            <a:r>
              <a:rPr lang="uk-UA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еоретичні аспекти і практичні положення феномену лідерства в житті суспільства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571472" y="4310766"/>
            <a:ext cx="8229600" cy="22145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429660"/>
            <a:ext cx="876534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sz="1200" dirty="0" smtClean="0">
              <a:solidFill>
                <a:srgbClr val="0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2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 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-252536" y="630924"/>
            <a:ext cx="4464496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компетентності: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58770" y="1122540"/>
            <a:ext cx="8713476" cy="489874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uk-UA" sz="1700" b="1" dirty="0" smtClean="0"/>
              <a:t>1. </a:t>
            </a:r>
            <a:r>
              <a:rPr lang="uk-UA" sz="1700" b="1" dirty="0"/>
              <a:t>Здатність застосовувати знання у практичних ситуаціях </a:t>
            </a:r>
            <a:endParaRPr lang="ru-RU" sz="1700" b="1" dirty="0"/>
          </a:p>
          <a:p>
            <a:r>
              <a:rPr lang="uk-UA" sz="1700" b="1" dirty="0" smtClean="0"/>
              <a:t>2. </a:t>
            </a:r>
            <a:r>
              <a:rPr lang="uk-UA" sz="1700" b="1" dirty="0"/>
              <a:t>Знання та розуміння предметної області та розуміння професійної </a:t>
            </a:r>
            <a:r>
              <a:rPr lang="uk-UA" sz="1700" b="1" dirty="0" smtClean="0"/>
              <a:t>діяльності</a:t>
            </a:r>
            <a:r>
              <a:rPr lang="uk-UA" sz="1700" b="1" dirty="0"/>
              <a:t>. </a:t>
            </a:r>
            <a:endParaRPr lang="ru-RU" sz="1700" b="1" dirty="0"/>
          </a:p>
          <a:p>
            <a:r>
              <a:rPr lang="uk-UA" sz="1700" b="1" dirty="0"/>
              <a:t>3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до адаптації та дії в новій ситуації. </a:t>
            </a:r>
            <a:endParaRPr lang="ru-RU" sz="1700" b="1" dirty="0"/>
          </a:p>
          <a:p>
            <a:r>
              <a:rPr lang="uk-UA" sz="1700" b="1" dirty="0"/>
              <a:t>4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генерувати нові ідеї (креативність). </a:t>
            </a:r>
            <a:endParaRPr lang="ru-RU" sz="1700" b="1" dirty="0"/>
          </a:p>
          <a:p>
            <a:r>
              <a:rPr lang="uk-UA" sz="1700" b="1" dirty="0"/>
              <a:t>5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управляти організацією та її підрозділами через реалізацію функцій менеджменту, </a:t>
            </a:r>
            <a:endParaRPr lang="ru-RU" sz="1700" b="1" dirty="0"/>
          </a:p>
          <a:p>
            <a:r>
              <a:rPr lang="uk-UA" sz="1700" b="1" dirty="0"/>
              <a:t>6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діяти соціально відповідально і свідомо. </a:t>
            </a:r>
            <a:endParaRPr lang="ru-RU" sz="1700" b="1" dirty="0"/>
          </a:p>
          <a:p>
            <a:r>
              <a:rPr lang="uk-UA" sz="1700" b="1" dirty="0"/>
              <a:t>7</a:t>
            </a:r>
            <a:r>
              <a:rPr lang="uk-UA" sz="1700" b="1" dirty="0" smtClean="0"/>
              <a:t>. </a:t>
            </a:r>
            <a:r>
              <a:rPr lang="uk-UA" sz="1700" b="1" dirty="0"/>
              <a:t>Здатність обирати та використовувати сучасний інструментарій </a:t>
            </a:r>
            <a:r>
              <a:rPr lang="uk-UA" sz="1700" b="1" dirty="0" smtClean="0"/>
              <a:t>менеджменту</a:t>
            </a:r>
            <a:r>
              <a:rPr lang="uk-UA" sz="1700" b="1" dirty="0"/>
              <a:t>. </a:t>
            </a:r>
            <a:endParaRPr lang="ru-RU" sz="1700" b="1" dirty="0"/>
          </a:p>
          <a:p>
            <a:r>
              <a:rPr lang="uk-UA" sz="1700" b="1" dirty="0" smtClean="0"/>
              <a:t>8. </a:t>
            </a:r>
            <a:r>
              <a:rPr lang="uk-UA" sz="1700" b="1" dirty="0"/>
              <a:t>Здатність працювати в команді та налагоджувати міжособистісну взаємодію при вирішенні професійних завдань. </a:t>
            </a:r>
            <a:endParaRPr lang="ru-RU" sz="1700" b="1" dirty="0"/>
          </a:p>
          <a:p>
            <a:r>
              <a:rPr lang="uk-UA" sz="1700" b="1" dirty="0" smtClean="0"/>
              <a:t>9. </a:t>
            </a:r>
            <a:r>
              <a:rPr lang="uk-UA" sz="1700" b="1" dirty="0"/>
              <a:t>Здатність оцінювати виконувані роботи, забезпечувати їх якість та мотивувати персонал організації. </a:t>
            </a:r>
            <a:endParaRPr lang="ru-RU" sz="1700" b="1" dirty="0"/>
          </a:p>
          <a:p>
            <a:r>
              <a:rPr lang="uk-UA" sz="1700" b="1" dirty="0" smtClean="0"/>
              <a:t>10. </a:t>
            </a:r>
            <a:r>
              <a:rPr lang="uk-UA" sz="1700" b="1" dirty="0"/>
              <a:t>Здатність створювати та організовувати ефективні комунікації в процесі управління. </a:t>
            </a:r>
            <a:endParaRPr lang="ru-RU" sz="1700" b="1" dirty="0"/>
          </a:p>
          <a:p>
            <a:r>
              <a:rPr lang="uk-UA" sz="1700" b="1" dirty="0" smtClean="0"/>
              <a:t>11. </a:t>
            </a:r>
            <a:r>
              <a:rPr lang="uk-UA" sz="1700" b="1" dirty="0"/>
              <a:t>Розуміти принципи психології та використовувати їх у професійній діяльності. </a:t>
            </a:r>
            <a:endParaRPr lang="ru-RU" sz="1700" b="1" dirty="0"/>
          </a:p>
          <a:p>
            <a:r>
              <a:rPr lang="uk-UA" sz="1700" b="1" dirty="0" smtClean="0"/>
              <a:t>12. </a:t>
            </a:r>
            <a:r>
              <a:rPr lang="uk-UA" sz="1700" b="1" dirty="0"/>
              <a:t>Здатність формувати та демонструвати лідерські якості та поведінкові </a:t>
            </a:r>
            <a:r>
              <a:rPr lang="uk-UA" sz="1700" b="1" dirty="0" smtClean="0"/>
              <a:t>навички.</a:t>
            </a:r>
            <a:endParaRPr lang="ru-RU" sz="1700" b="1" dirty="0"/>
          </a:p>
          <a:p>
            <a:r>
              <a:rPr lang="uk-UA" sz="1700" b="1" dirty="0" smtClean="0"/>
              <a:t> </a:t>
            </a:r>
            <a:endParaRPr lang="ru-RU" sz="1700" b="1" dirty="0"/>
          </a:p>
          <a:p>
            <a:endParaRPr lang="ru-RU" sz="1700" b="1" dirty="0"/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2861175" y="-14525"/>
            <a:ext cx="3780928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ОСНОВИ ЛІДЕРСТВА</a:t>
            </a:r>
            <a:endParaRPr lang="uk-UA" sz="3000" u="sng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323528" y="1196752"/>
            <a:ext cx="8605464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14000"/>
              </a:lnSpc>
            </a:pPr>
            <a:r>
              <a:rPr lang="uk-UA" b="1" dirty="0"/>
              <a:t>1</a:t>
            </a:r>
            <a:r>
              <a:rPr lang="uk-UA" b="1" dirty="0" smtClean="0"/>
              <a:t>. </a:t>
            </a:r>
            <a:r>
              <a:rPr lang="uk-UA" b="1" dirty="0"/>
              <a:t>Демонструвати навички виявлення проблем та обґрунтування управлінських рішень. </a:t>
            </a:r>
            <a:endParaRPr lang="ru-RU" b="1" dirty="0"/>
          </a:p>
          <a:p>
            <a:pPr>
              <a:lnSpc>
                <a:spcPct val="114000"/>
              </a:lnSpc>
            </a:pPr>
            <a:r>
              <a:rPr lang="uk-UA" b="1" dirty="0"/>
              <a:t>2</a:t>
            </a:r>
            <a:r>
              <a:rPr lang="uk-UA" b="1" dirty="0" smtClean="0"/>
              <a:t>. </a:t>
            </a:r>
            <a:r>
              <a:rPr lang="uk-UA" b="1" dirty="0"/>
              <a:t>Демонструвати навички взаємодії, лідерства, командної роботи. </a:t>
            </a:r>
            <a:endParaRPr lang="ru-RU" b="1" dirty="0"/>
          </a:p>
          <a:p>
            <a:pPr>
              <a:lnSpc>
                <a:spcPct val="114000"/>
              </a:lnSpc>
            </a:pPr>
            <a:r>
              <a:rPr lang="uk-UA" b="1" dirty="0" smtClean="0"/>
              <a:t>3. </a:t>
            </a:r>
            <a:r>
              <a:rPr lang="uk-UA" b="1" dirty="0"/>
              <a:t>Мати навички обґрунтування дієвих інструментів мотивування персоналу організації. </a:t>
            </a:r>
            <a:endParaRPr lang="ru-RU" b="1" dirty="0"/>
          </a:p>
          <a:p>
            <a:pPr>
              <a:lnSpc>
                <a:spcPct val="114000"/>
              </a:lnSpc>
            </a:pPr>
            <a:r>
              <a:rPr lang="uk-UA" b="1" dirty="0" smtClean="0"/>
              <a:t>4. </a:t>
            </a:r>
            <a:r>
              <a:rPr lang="uk-UA" b="1" dirty="0"/>
              <a:t>Демонструвати навички аналізу ситуації та здійснення комунікації у різних сферах діяльності організації.</a:t>
            </a:r>
            <a:endParaRPr lang="ru-RU" b="1" dirty="0"/>
          </a:p>
          <a:p>
            <a:pPr>
              <a:lnSpc>
                <a:spcPct val="114000"/>
              </a:lnSpc>
            </a:pPr>
            <a:r>
              <a:rPr lang="uk-UA" b="1" dirty="0" smtClean="0"/>
              <a:t>5</a:t>
            </a:r>
            <a:r>
              <a:rPr lang="uk-UA" b="1" dirty="0"/>
              <a:t>. Демонструвати здатність діяти соціально відповідально та громадсько свідомо на основі етичних міркувань (мотивів), повагу до різноманітності та </a:t>
            </a:r>
            <a:r>
              <a:rPr lang="uk-UA" b="1" dirty="0" err="1"/>
              <a:t>міжкультурності</a:t>
            </a:r>
            <a:r>
              <a:rPr lang="uk-UA" b="1" dirty="0"/>
              <a:t>. </a:t>
            </a:r>
            <a:endParaRPr lang="ru-RU" b="1" dirty="0"/>
          </a:p>
          <a:p>
            <a:pPr>
              <a:lnSpc>
                <a:spcPct val="114000"/>
              </a:lnSpc>
            </a:pPr>
            <a:r>
              <a:rPr lang="uk-UA" b="1" dirty="0" smtClean="0"/>
              <a:t>6</a:t>
            </a:r>
            <a:r>
              <a:rPr lang="uk-UA" b="1" dirty="0"/>
              <a:t>. Демонструвати навички самостійної роботи, гнучкого мислення, відкритості до нових знань, бути критичним і самокритичним. </a:t>
            </a:r>
            <a:endParaRPr lang="ru-RU" b="1" dirty="0"/>
          </a:p>
          <a:p>
            <a:pPr>
              <a:lnSpc>
                <a:spcPct val="114000"/>
              </a:lnSpc>
            </a:pPr>
            <a:r>
              <a:rPr lang="uk-UA" b="1" dirty="0" smtClean="0"/>
              <a:t>7</a:t>
            </a:r>
            <a:r>
              <a:rPr lang="uk-UA" b="1" dirty="0"/>
              <a:t>. Виконувати дослідження індивідуально та/або в групі під керівництвом </a:t>
            </a:r>
            <a:r>
              <a:rPr lang="uk-UA" b="1" dirty="0" smtClean="0"/>
              <a:t>лідера.</a:t>
            </a:r>
            <a:endParaRPr lang="ru-RU" b="1" dirty="0"/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12979" y="652405"/>
            <a:ext cx="5580112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Програмні результати навчання: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2915816" y="44624"/>
            <a:ext cx="3780928" cy="485246"/>
          </a:xfrm>
        </p:spPr>
        <p:txBody>
          <a:bodyPr anchor="ctr">
            <a:noAutofit/>
          </a:bodyPr>
          <a:lstStyle/>
          <a:p>
            <a:r>
              <a:rPr lang="uk-UA" sz="30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ОСНОВИ ЛІДЕРСТВА</a:t>
            </a:r>
            <a:endParaRPr lang="uk-UA" sz="3000" u="sng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/>
        </p:nvSpPr>
        <p:spPr>
          <a:xfrm>
            <a:off x="611560" y="1628800"/>
            <a:ext cx="7868776" cy="3528392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uk-UA" sz="2000" b="1" dirty="0"/>
              <a:t>Тема 1. Феномен лідерства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uk-UA" sz="2000" b="1" dirty="0"/>
              <a:t>Тема 2. Теорії лідерства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uk-UA" sz="2000" b="1" dirty="0"/>
              <a:t>Тема 3. Специфіка організаційного лідерства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uk-UA" sz="2000" b="1" dirty="0"/>
              <a:t>Тема 5. Мотиваційна складова лідерської діяльності в організації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uk-UA" sz="2000" b="1" dirty="0"/>
              <a:t>Тема 6. </a:t>
            </a:r>
            <a:r>
              <a:rPr lang="uk-UA" sz="2000" b="1" dirty="0" err="1"/>
              <a:t>Командотворення</a:t>
            </a:r>
            <a:r>
              <a:rPr lang="uk-UA" sz="2000" b="1" dirty="0"/>
              <a:t> як безпосередня функція лідера</a:t>
            </a:r>
            <a:endParaRPr lang="ru-RU" sz="2000" b="1" dirty="0"/>
          </a:p>
          <a:p>
            <a:pPr>
              <a:lnSpc>
                <a:spcPct val="150000"/>
              </a:lnSpc>
            </a:pPr>
            <a:r>
              <a:rPr lang="uk-UA" sz="2000" b="1" dirty="0"/>
              <a:t>Тема 7. Розвиток лідерських якостей</a:t>
            </a:r>
            <a:endParaRPr lang="ru-RU" sz="2000" b="1" dirty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107504" y="1052736"/>
            <a:ext cx="2412014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Перелік тем: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2915816" y="106838"/>
            <a:ext cx="3780928" cy="485246"/>
          </a:xfrm>
        </p:spPr>
        <p:txBody>
          <a:bodyPr anchor="ctr">
            <a:noAutofit/>
          </a:bodyPr>
          <a:lstStyle/>
          <a:p>
            <a:r>
              <a:rPr lang="uk-UA" sz="3000" b="1" u="sng" dirty="0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ОСНОВИ ЛІДЕРСТВА</a:t>
            </a:r>
            <a:endParaRPr lang="uk-UA" sz="3000" u="sng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4409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07504" y="681955"/>
            <a:ext cx="3312368" cy="4218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</a:pPr>
            <a:r>
              <a:rPr lang="uk-UA" sz="2600" b="1" dirty="0" smtClean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Основна література:</a:t>
            </a:r>
            <a:endParaRPr kumimoji="0" lang="uk-UA" sz="2600" b="0" i="0" u="none" strike="noStrike" kern="1200" cap="none" spc="0" normalizeH="0" baseline="0" dirty="0">
              <a:ln>
                <a:noFill/>
              </a:ln>
              <a:solidFill>
                <a:schemeClr val="accent1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Calibri" panose="020F0502020204030204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36445" y="1268760"/>
            <a:ext cx="8605464" cy="517401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b="1" dirty="0" smtClean="0"/>
              <a:t>1. </a:t>
            </a:r>
            <a:r>
              <a:rPr lang="ru-RU" b="1" dirty="0" err="1"/>
              <a:t>Андрушків</a:t>
            </a:r>
            <a:r>
              <a:rPr lang="ru-RU" b="1" dirty="0"/>
              <a:t>, Б. М. </a:t>
            </a:r>
            <a:r>
              <a:rPr lang="ru-RU" b="1" dirty="0" err="1"/>
              <a:t>Корпоративне</a:t>
            </a:r>
            <a:r>
              <a:rPr lang="ru-RU" b="1" dirty="0"/>
              <a:t> </a:t>
            </a:r>
            <a:r>
              <a:rPr lang="ru-RU" b="1" dirty="0" err="1"/>
              <a:t>управлінння</a:t>
            </a:r>
            <a:r>
              <a:rPr lang="ru-RU" b="1" dirty="0"/>
              <a:t> [Текст]: </a:t>
            </a:r>
            <a:r>
              <a:rPr lang="ru-RU" b="1" dirty="0" err="1"/>
              <a:t>навч</a:t>
            </a:r>
            <a:r>
              <a:rPr lang="ru-RU" b="1" dirty="0"/>
              <a:t>. </a:t>
            </a:r>
            <a:r>
              <a:rPr lang="ru-RU" b="1" dirty="0" err="1"/>
              <a:t>посіб</a:t>
            </a:r>
            <a:r>
              <a:rPr lang="ru-RU" b="1" dirty="0"/>
              <a:t>. / </a:t>
            </a:r>
            <a:r>
              <a:rPr lang="ru-RU" b="1" dirty="0" err="1"/>
              <a:t>Б.М.Андрушків</a:t>
            </a:r>
            <a:r>
              <a:rPr lang="ru-RU" b="1" dirty="0"/>
              <a:t>, </a:t>
            </a:r>
            <a:r>
              <a:rPr lang="ru-RU" b="1" dirty="0" err="1"/>
              <a:t>С.П.Черничинець</a:t>
            </a:r>
            <a:r>
              <a:rPr lang="ru-RU" b="1" dirty="0"/>
              <a:t>. – К.: Кондор, 2011. – </a:t>
            </a:r>
            <a:r>
              <a:rPr lang="ru-RU" b="1" dirty="0" smtClean="0"/>
              <a:t>528с.</a:t>
            </a:r>
          </a:p>
          <a:p>
            <a:r>
              <a:rPr lang="ru-RU" b="1" dirty="0"/>
              <a:t>Бендер П.У., </a:t>
            </a:r>
            <a:r>
              <a:rPr lang="ru-RU" b="1" dirty="0" err="1"/>
              <a:t>Хеллман</a:t>
            </a:r>
            <a:r>
              <a:rPr lang="ru-RU" b="1" dirty="0"/>
              <a:t> Е. </a:t>
            </a:r>
            <a:r>
              <a:rPr lang="ru-RU" b="1" dirty="0" err="1"/>
              <a:t>Лідерство</a:t>
            </a:r>
            <a:r>
              <a:rPr lang="ru-RU" b="1" dirty="0"/>
              <a:t> </a:t>
            </a:r>
            <a:r>
              <a:rPr lang="ru-RU" b="1" dirty="0" err="1"/>
              <a:t>зсередини</a:t>
            </a:r>
            <a:r>
              <a:rPr lang="ru-RU" b="1" dirty="0"/>
              <a:t> / Переклад з англ.– М.: </a:t>
            </a:r>
            <a:r>
              <a:rPr lang="ru-RU" b="1" dirty="0" err="1"/>
              <a:t>Попурі</a:t>
            </a:r>
            <a:r>
              <a:rPr lang="ru-RU" b="1" dirty="0"/>
              <a:t>, 2005. – 303с. </a:t>
            </a:r>
            <a:endParaRPr lang="ru-RU" b="1" dirty="0" smtClean="0"/>
          </a:p>
          <a:p>
            <a:r>
              <a:rPr lang="ru-RU" b="1" dirty="0" smtClean="0"/>
              <a:t>2. </a:t>
            </a:r>
            <a:r>
              <a:rPr lang="ru-RU" b="1" dirty="0" err="1" smtClean="0"/>
              <a:t>Гоулман</a:t>
            </a:r>
            <a:r>
              <a:rPr lang="ru-RU" b="1" dirty="0" smtClean="0"/>
              <a:t> </a:t>
            </a:r>
            <a:r>
              <a:rPr lang="ru-RU" b="1" dirty="0"/>
              <a:t>Д. </a:t>
            </a:r>
            <a:r>
              <a:rPr lang="ru-RU" b="1" dirty="0" err="1"/>
              <a:t>Емоційне</a:t>
            </a:r>
            <a:r>
              <a:rPr lang="ru-RU" b="1" dirty="0"/>
              <a:t> </a:t>
            </a:r>
            <a:r>
              <a:rPr lang="ru-RU" b="1" dirty="0" err="1"/>
              <a:t>лідерство</a:t>
            </a:r>
            <a:r>
              <a:rPr lang="ru-RU" b="1" dirty="0"/>
              <a:t>: </a:t>
            </a:r>
            <a:r>
              <a:rPr lang="ru-RU" b="1" dirty="0" err="1"/>
              <a:t>Мистецтво</a:t>
            </a:r>
            <a:r>
              <a:rPr lang="ru-RU" b="1" dirty="0"/>
              <a:t> </a:t>
            </a:r>
            <a:r>
              <a:rPr lang="ru-RU" b="1" dirty="0" err="1"/>
              <a:t>управління</a:t>
            </a:r>
            <a:r>
              <a:rPr lang="ru-RU" b="1" dirty="0"/>
              <a:t> людьми на </a:t>
            </a:r>
            <a:r>
              <a:rPr lang="ru-RU" b="1" dirty="0" err="1"/>
              <a:t>основі</a:t>
            </a:r>
            <a:r>
              <a:rPr lang="ru-RU" b="1" dirty="0"/>
              <a:t> </a:t>
            </a:r>
            <a:r>
              <a:rPr lang="ru-RU" b="1" dirty="0" err="1"/>
              <a:t>емоційного</a:t>
            </a:r>
            <a:r>
              <a:rPr lang="ru-RU" b="1" dirty="0"/>
              <a:t> </a:t>
            </a:r>
            <a:r>
              <a:rPr lang="ru-RU" b="1" dirty="0" err="1"/>
              <a:t>інтелекту</a:t>
            </a:r>
            <a:r>
              <a:rPr lang="ru-RU" b="1" dirty="0"/>
              <a:t>. – М.: </a:t>
            </a:r>
            <a:r>
              <a:rPr lang="ru-RU" b="1" dirty="0" err="1"/>
              <a:t>Альпіна</a:t>
            </a:r>
            <a:r>
              <a:rPr lang="ru-RU" b="1" dirty="0"/>
              <a:t>, 2005. – 301с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3. </a:t>
            </a:r>
            <a:r>
              <a:rPr lang="ru-RU" b="1" dirty="0" err="1" smtClean="0"/>
              <a:t>Дороніна</a:t>
            </a:r>
            <a:r>
              <a:rPr lang="ru-RU" b="1" dirty="0" smtClean="0"/>
              <a:t> </a:t>
            </a:r>
            <a:r>
              <a:rPr lang="ru-RU" b="1" dirty="0"/>
              <a:t>М. С. Культура </a:t>
            </a:r>
            <a:r>
              <a:rPr lang="ru-RU" b="1" dirty="0" err="1"/>
              <a:t>ділового</a:t>
            </a:r>
            <a:r>
              <a:rPr lang="ru-RU" b="1" dirty="0"/>
              <a:t> </a:t>
            </a:r>
            <a:r>
              <a:rPr lang="ru-RU" b="1" dirty="0" err="1"/>
              <a:t>спілкування</a:t>
            </a:r>
            <a:r>
              <a:rPr lang="ru-RU" b="1" dirty="0"/>
              <a:t> і партнерства: </a:t>
            </a:r>
            <a:r>
              <a:rPr lang="ru-RU" b="1" dirty="0" err="1"/>
              <a:t>навчальний</a:t>
            </a:r>
            <a:r>
              <a:rPr lang="ru-RU" b="1" dirty="0"/>
              <a:t> </a:t>
            </a:r>
            <a:r>
              <a:rPr lang="ru-RU" b="1" dirty="0" err="1"/>
              <a:t>посібник</a:t>
            </a:r>
            <a:r>
              <a:rPr lang="ru-RU" b="1" dirty="0"/>
              <a:t> / М. С. </a:t>
            </a:r>
            <a:r>
              <a:rPr lang="ru-RU" b="1" dirty="0" err="1"/>
              <a:t>Дороніна</a:t>
            </a:r>
            <a:r>
              <a:rPr lang="ru-RU" b="1" dirty="0"/>
              <a:t>, А. В. </a:t>
            </a:r>
            <a:r>
              <a:rPr lang="ru-RU" b="1" dirty="0" err="1"/>
              <a:t>Доронін</a:t>
            </a:r>
            <a:r>
              <a:rPr lang="ru-RU" b="1" dirty="0"/>
              <a:t>. – </a:t>
            </a:r>
            <a:r>
              <a:rPr lang="ru-RU" b="1" dirty="0" err="1"/>
              <a:t>Харків</a:t>
            </a:r>
            <a:r>
              <a:rPr lang="ru-RU" b="1" dirty="0"/>
              <a:t>: Вид. ХНЕУ, 2008. – 204с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4. Дж</a:t>
            </a:r>
            <a:r>
              <a:rPr lang="ru-RU" b="1" dirty="0"/>
              <a:t>. </a:t>
            </a:r>
            <a:r>
              <a:rPr lang="ru-RU" b="1" dirty="0" err="1"/>
              <a:t>Уітмор</a:t>
            </a:r>
            <a:r>
              <a:rPr lang="ru-RU" b="1" dirty="0"/>
              <a:t>. </a:t>
            </a:r>
            <a:r>
              <a:rPr lang="ru-RU" b="1" dirty="0" err="1"/>
              <a:t>Коучинг</a:t>
            </a:r>
            <a:r>
              <a:rPr lang="ru-RU" b="1" dirty="0"/>
              <a:t> </a:t>
            </a:r>
            <a:r>
              <a:rPr lang="ru-RU" b="1" dirty="0" err="1"/>
              <a:t>високої</a:t>
            </a:r>
            <a:r>
              <a:rPr lang="ru-RU" b="1" dirty="0"/>
              <a:t> </a:t>
            </a:r>
            <a:r>
              <a:rPr lang="ru-RU" b="1" dirty="0" err="1"/>
              <a:t>ефективності</a:t>
            </a:r>
            <a:r>
              <a:rPr lang="ru-RU" b="1" dirty="0"/>
              <a:t>. / Пер. з англ. – М.: </a:t>
            </a:r>
            <a:r>
              <a:rPr lang="ru-RU" b="1" dirty="0" err="1"/>
              <a:t>Міжнародна</a:t>
            </a:r>
            <a:r>
              <a:rPr lang="ru-RU" b="1" dirty="0"/>
              <a:t> </a:t>
            </a:r>
            <a:r>
              <a:rPr lang="ru-RU" b="1" dirty="0" err="1"/>
              <a:t>академія</a:t>
            </a:r>
            <a:r>
              <a:rPr lang="ru-RU" b="1" dirty="0"/>
              <a:t> корпоративного </a:t>
            </a:r>
            <a:r>
              <a:rPr lang="ru-RU" b="1" dirty="0" err="1"/>
              <a:t>управління</a:t>
            </a:r>
            <a:r>
              <a:rPr lang="ru-RU" b="1" dirty="0"/>
              <a:t> та </a:t>
            </a:r>
            <a:r>
              <a:rPr lang="ru-RU" b="1" dirty="0" err="1"/>
              <a:t>бізнесу</a:t>
            </a:r>
            <a:r>
              <a:rPr lang="ru-RU" b="1" dirty="0"/>
              <a:t>, 2005. – 168с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5. </a:t>
            </a:r>
            <a:r>
              <a:rPr lang="ru-RU" b="1" dirty="0" err="1" smtClean="0"/>
              <a:t>Кіпніс</a:t>
            </a:r>
            <a:r>
              <a:rPr lang="ru-RU" b="1" dirty="0" smtClean="0"/>
              <a:t> </a:t>
            </a:r>
            <a:r>
              <a:rPr lang="ru-RU" b="1" dirty="0"/>
              <a:t>М. </a:t>
            </a:r>
            <a:r>
              <a:rPr lang="ru-RU" b="1" dirty="0" err="1"/>
              <a:t>Тренінг</a:t>
            </a:r>
            <a:r>
              <a:rPr lang="ru-RU" b="1" dirty="0"/>
              <a:t> </a:t>
            </a:r>
            <a:r>
              <a:rPr lang="ru-RU" b="1" dirty="0" err="1"/>
              <a:t>лідерства</a:t>
            </a:r>
            <a:r>
              <a:rPr lang="ru-RU" b="1" dirty="0"/>
              <a:t>. – М.: Ось-89, 2004.–144с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6. </a:t>
            </a:r>
            <a:r>
              <a:rPr lang="ru-RU" b="1" dirty="0" err="1" smtClean="0"/>
              <a:t>Річард</a:t>
            </a:r>
            <a:r>
              <a:rPr lang="ru-RU" b="1" dirty="0" smtClean="0"/>
              <a:t> </a:t>
            </a:r>
            <a:r>
              <a:rPr lang="ru-RU" b="1" dirty="0" err="1"/>
              <a:t>Фарсон</a:t>
            </a:r>
            <a:r>
              <a:rPr lang="ru-RU" b="1" dirty="0"/>
              <a:t>, Ральф </a:t>
            </a:r>
            <a:r>
              <a:rPr lang="ru-RU" b="1" dirty="0" err="1"/>
              <a:t>Кейес</a:t>
            </a:r>
            <a:r>
              <a:rPr lang="ru-RU" b="1" dirty="0"/>
              <a:t>. </a:t>
            </a:r>
            <a:r>
              <a:rPr lang="ru-RU" b="1" dirty="0" err="1"/>
              <a:t>Парадокси</a:t>
            </a:r>
            <a:r>
              <a:rPr lang="ru-RU" b="1" dirty="0"/>
              <a:t> </a:t>
            </a:r>
            <a:r>
              <a:rPr lang="ru-RU" b="1" dirty="0" err="1"/>
              <a:t>лідерства</a:t>
            </a:r>
            <a:r>
              <a:rPr lang="ru-RU" b="1" dirty="0"/>
              <a:t>. Перев. з англ. – М.: ТОВ </a:t>
            </a:r>
            <a:r>
              <a:rPr lang="ru-RU" b="1" dirty="0" err="1"/>
              <a:t>Видавничий</a:t>
            </a:r>
            <a:r>
              <a:rPr lang="ru-RU" b="1" dirty="0"/>
              <a:t> </a:t>
            </a:r>
            <a:r>
              <a:rPr lang="ru-RU" b="1" dirty="0" err="1"/>
              <a:t>ДімСофія</a:t>
            </a:r>
            <a:r>
              <a:rPr lang="ru-RU" b="1" dirty="0"/>
              <a:t>», 2006. – 160с</a:t>
            </a:r>
            <a:r>
              <a:rPr lang="ru-RU" b="1" dirty="0" smtClean="0"/>
              <a:t>.</a:t>
            </a:r>
          </a:p>
          <a:p>
            <a:r>
              <a:rPr lang="ru-RU" b="1" dirty="0" smtClean="0"/>
              <a:t>7. Федоренко </a:t>
            </a:r>
            <a:r>
              <a:rPr lang="ru-RU" b="1" dirty="0"/>
              <a:t>Ю.О. </a:t>
            </a:r>
            <a:r>
              <a:rPr lang="ru-RU" b="1" dirty="0" err="1"/>
              <a:t>Тренінг</a:t>
            </a:r>
            <a:r>
              <a:rPr lang="ru-RU" b="1" dirty="0"/>
              <a:t> </a:t>
            </a:r>
            <a:r>
              <a:rPr lang="ru-RU" b="1" dirty="0" err="1"/>
              <a:t>командостворення</a:t>
            </a:r>
            <a:r>
              <a:rPr lang="ru-RU" b="1" dirty="0"/>
              <a:t>. </a:t>
            </a:r>
            <a:r>
              <a:rPr lang="ru-RU" b="1" dirty="0" err="1"/>
              <a:t>Тренінгові</a:t>
            </a:r>
            <a:r>
              <a:rPr lang="ru-RU" b="1" dirty="0"/>
              <a:t> </a:t>
            </a:r>
            <a:r>
              <a:rPr lang="ru-RU" b="1" dirty="0" err="1"/>
              <a:t>технології</a:t>
            </a:r>
            <a:r>
              <a:rPr lang="ru-RU" b="1" dirty="0"/>
              <a:t> у </a:t>
            </a:r>
            <a:r>
              <a:rPr lang="ru-RU" b="1" dirty="0" err="1"/>
              <a:t>роботі</a:t>
            </a:r>
            <a:r>
              <a:rPr lang="ru-RU" b="1" dirty="0"/>
              <a:t> </a:t>
            </a:r>
            <a:r>
              <a:rPr lang="ru-RU" b="1" dirty="0" err="1"/>
              <a:t>психологічної</a:t>
            </a:r>
            <a:r>
              <a:rPr lang="ru-RU" b="1" dirty="0"/>
              <a:t> </a:t>
            </a:r>
            <a:r>
              <a:rPr lang="ru-RU" b="1" dirty="0" err="1"/>
              <a:t>служби</a:t>
            </a:r>
            <a:r>
              <a:rPr lang="ru-RU" b="1" dirty="0"/>
              <a:t> </a:t>
            </a:r>
            <a:r>
              <a:rPr lang="ru-RU" b="1" dirty="0" err="1"/>
              <a:t>вищого</a:t>
            </a:r>
            <a:r>
              <a:rPr lang="ru-RU" b="1" dirty="0"/>
              <a:t> </a:t>
            </a:r>
            <a:r>
              <a:rPr lang="ru-RU" b="1" dirty="0" err="1"/>
              <a:t>навчального</a:t>
            </a:r>
            <a:r>
              <a:rPr lang="ru-RU" b="1" dirty="0"/>
              <a:t> закладу: </a:t>
            </a:r>
            <a:r>
              <a:rPr lang="ru-RU" b="1" dirty="0" err="1"/>
              <a:t>навчальний</a:t>
            </a:r>
            <a:r>
              <a:rPr lang="ru-RU" b="1" dirty="0"/>
              <a:t> </a:t>
            </a:r>
            <a:r>
              <a:rPr lang="ru-RU" b="1" dirty="0" err="1"/>
              <a:t>посібник</a:t>
            </a:r>
            <a:r>
              <a:rPr lang="ru-RU" b="1" dirty="0"/>
              <a:t> / за наук. ред. </a:t>
            </a:r>
            <a:r>
              <a:rPr lang="ru-RU" b="1" dirty="0" err="1"/>
              <a:t>Н.О.Євдокимової</a:t>
            </a:r>
            <a:r>
              <a:rPr lang="ru-RU" b="1" dirty="0"/>
              <a:t>. – </a:t>
            </a:r>
            <a:r>
              <a:rPr lang="ru-RU" b="1" dirty="0" err="1"/>
              <a:t>Миколаїв</a:t>
            </a:r>
            <a:r>
              <a:rPr lang="ru-RU" b="1" dirty="0"/>
              <a:t>: </a:t>
            </a:r>
            <a:r>
              <a:rPr lang="ru-RU" b="1" dirty="0" err="1"/>
              <a:t>Іліон</a:t>
            </a:r>
            <a:r>
              <a:rPr lang="ru-RU" b="1" dirty="0"/>
              <a:t>, 2013. – 558с. </a:t>
            </a:r>
            <a:endParaRPr lang="ru-RU" b="1" dirty="0" smtClean="0"/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2915816" y="31717"/>
            <a:ext cx="3780928" cy="48524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uk-UA" sz="3000" b="1" u="sng" smtClean="0">
                <a:solidFill>
                  <a:srgbClr val="92D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ОСНОВИ ЛІДЕРСТВА</a:t>
            </a:r>
            <a:endParaRPr lang="uk-UA" sz="3000" u="sng" dirty="0">
              <a:solidFill>
                <a:srgbClr val="92D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Ион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177</TotalTime>
  <Words>586</Words>
  <Application>Microsoft Office PowerPoint</Application>
  <PresentationFormat>Экран (4:3)</PresentationFormat>
  <Paragraphs>84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Ион</vt:lpstr>
      <vt:lpstr>МІНІСТЕРСТВО ОСВІТИ І НАУКИ УКРАЇНИ ХЕРСОНСЬКИЙ ДЕРЖАВНИЙ УНІВЕРСИТЕТ ФАКУЛЬТЕТ ЕКОНОМІКИ І МЕНЕДЖМЕНТУ КАФЕДРА ЕКОНОМІКИ, МЕНЕДЖМЕНТУ І АДМІНІСТРУВАННЯ</vt:lpstr>
      <vt:lpstr>ОСНОВИ ЛІДЕРСТВА</vt:lpstr>
      <vt:lpstr>Слайд 3</vt:lpstr>
      <vt:lpstr>ОСНОВИ ЛІДЕРСТВА</vt:lpstr>
      <vt:lpstr>ОСНОВИ ЛІДЕРСТВА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Міністерство освіти і науки України Херсонський державний університет Факультет економіки та менеджменту Кафедра менеджменту і адміністрування</dc:title>
  <dc:creator>GARRY</dc:creator>
  <cp:lastModifiedBy>SVETIK</cp:lastModifiedBy>
  <cp:revision>36</cp:revision>
  <dcterms:created xsi:type="dcterms:W3CDTF">2020-06-05T21:00:31Z</dcterms:created>
  <dcterms:modified xsi:type="dcterms:W3CDTF">2020-08-13T18:51:44Z</dcterms:modified>
</cp:coreProperties>
</file>